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7" r:id="rId2"/>
    <p:sldId id="271" r:id="rId3"/>
    <p:sldId id="258" r:id="rId4"/>
    <p:sldId id="259" r:id="rId5"/>
    <p:sldId id="260" r:id="rId6"/>
    <p:sldId id="267" r:id="rId7"/>
    <p:sldId id="268" r:id="rId8"/>
    <p:sldId id="262" r:id="rId9"/>
    <p:sldId id="264" r:id="rId10"/>
    <p:sldId id="263" r:id="rId11"/>
    <p:sldId id="269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05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6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206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C869A0-BD32-40FB-84A8-A59A3E862C0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D254EC-0DC2-40CB-B6D5-93CC70F6E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224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526A213-9A66-4678-AAE8-DABC661A81C0}"/>
              </a:ext>
            </a:extLst>
          </p:cNvPr>
          <p:cNvSpPr/>
          <p:nvPr userDrawn="1"/>
        </p:nvSpPr>
        <p:spPr>
          <a:xfrm>
            <a:off x="8213558" y="6265396"/>
            <a:ext cx="3978442" cy="592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507715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780907"/>
            <a:ext cx="9144000" cy="247689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Isosceles Triangle 7"/>
          <p:cNvSpPr/>
          <p:nvPr userDrawn="1"/>
        </p:nvSpPr>
        <p:spPr>
          <a:xfrm rot="-8100000">
            <a:off x="5031990" y="5793989"/>
            <a:ext cx="2128021" cy="2128021"/>
          </a:xfrm>
          <a:prstGeom prst="triangle">
            <a:avLst>
              <a:gd name="adj" fmla="val 100000"/>
            </a:avLst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632174" y="5833064"/>
            <a:ext cx="927652" cy="8646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122568" y="5979220"/>
            <a:ext cx="1856059" cy="7195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356" y="444686"/>
            <a:ext cx="925288" cy="15151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0B7AAF2-F0B1-4E86-ADD9-575E43C402BD}"/>
              </a:ext>
            </a:extLst>
          </p:cNvPr>
          <p:cNvSpPr/>
          <p:nvPr userDrawn="1"/>
        </p:nvSpPr>
        <p:spPr>
          <a:xfrm>
            <a:off x="399710" y="5966372"/>
            <a:ext cx="717847" cy="891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59" y="5978319"/>
            <a:ext cx="2911957" cy="72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582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A166-03AD-4D82-8196-D7567E7FBBEA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779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347" y="4172989"/>
            <a:ext cx="11152606" cy="1993843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347" y="3491345"/>
            <a:ext cx="11152606" cy="492126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A166-03AD-4D82-8196-D7567E7FBBEA}" type="datetimeFigureOut">
              <a:rPr lang="en-US" smtClean="0"/>
              <a:t>4/1/2019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76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347" y="365125"/>
            <a:ext cx="11165306" cy="6435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3347" y="1112363"/>
            <a:ext cx="5506453" cy="5064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112363"/>
            <a:ext cx="5506453" cy="5064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A166-03AD-4D82-8196-D7567E7FBBEA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176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347" y="365125"/>
            <a:ext cx="11168482" cy="6615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348" y="1135733"/>
            <a:ext cx="548422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348" y="2068684"/>
            <a:ext cx="5484228" cy="41209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199" y="1135733"/>
            <a:ext cx="55096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199" y="2068684"/>
            <a:ext cx="5509629" cy="41209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A166-03AD-4D82-8196-D7567E7FBBEA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930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A166-03AD-4D82-8196-D7567E7FBBEA}" type="datetimeFigureOut">
              <a:rPr lang="en-US" smtClean="0"/>
              <a:t>4/1/2019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456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A166-03AD-4D82-8196-D7567E7FBBEA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422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348" y="457200"/>
            <a:ext cx="42586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7" y="457201"/>
            <a:ext cx="6527549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3348" y="2057400"/>
            <a:ext cx="42586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A166-03AD-4D82-8196-D7567E7FBBEA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0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348" y="457200"/>
            <a:ext cx="42586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7" y="457201"/>
            <a:ext cx="6527549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3348" y="2057400"/>
            <a:ext cx="42586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A166-03AD-4D82-8196-D7567E7FBBEA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663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3347" y="365125"/>
            <a:ext cx="11165306" cy="6435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347" y="1119576"/>
            <a:ext cx="11165306" cy="5057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37914" y="6356350"/>
            <a:ext cx="2225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4"/>
                </a:solidFill>
                <a:latin typeface="+mn-lt"/>
                <a:ea typeface="Verdana" panose="020B0604030504040204" pitchFamily="34" charset="0"/>
                <a:cs typeface="MiloComp" panose="020B0504030101020102" pitchFamily="34" charset="0"/>
              </a:defRPr>
            </a:lvl1pPr>
          </a:lstStyle>
          <a:p>
            <a:fld id="{8577A166-03AD-4D82-8196-D7567E7FBBEA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36869" y="6356350"/>
            <a:ext cx="65351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4"/>
                </a:solidFill>
                <a:latin typeface="+mn-lt"/>
                <a:ea typeface="Verdana" panose="020B0604030504040204" pitchFamily="34" charset="0"/>
                <a:cs typeface="MiloComp" panose="020B0504030101020102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38FAE6D-0A13-4C4C-9688-E626617A885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0739124" y="6356806"/>
            <a:ext cx="939529" cy="3642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CBE545E-C4CA-4CDE-9B63-72B564B1B6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b="20245"/>
          <a:stretch/>
        </p:blipFill>
        <p:spPr>
          <a:xfrm>
            <a:off x="513347" y="6356350"/>
            <a:ext cx="448061" cy="36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76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AB0520"/>
          </a:solidFill>
          <a:latin typeface="+mn-lt"/>
          <a:ea typeface="Verdana" panose="020B0604030504040204" pitchFamily="34" charset="0"/>
          <a:cs typeface="MiloComp-Medium" panose="020B0604030101020102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Blip>
          <a:blip r:embed="rId15"/>
        </a:buBlip>
        <a:defRPr sz="2400" kern="1200">
          <a:solidFill>
            <a:schemeClr val="tx1"/>
          </a:solidFill>
          <a:latin typeface="+mn-lt"/>
          <a:ea typeface="Verdana" panose="020B0604030504040204" pitchFamily="34" charset="0"/>
          <a:cs typeface="MiloComp" panose="020B0504030101020102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Verdana" panose="020B0604030504040204" pitchFamily="34" charset="0"/>
          <a:cs typeface="MiloComp" panose="020B0504030101020102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Verdana" panose="020B0604030504040204" pitchFamily="34" charset="0"/>
          <a:cs typeface="MiloComp" panose="020B0504030101020102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Verdana" panose="020B0604030504040204" pitchFamily="34" charset="0"/>
          <a:cs typeface="MiloComp" panose="020B0504030101020102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Verdana" panose="020B0604030504040204" pitchFamily="34" charset="0"/>
          <a:cs typeface="MiloComp" panose="020B0504030101020102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1F36256-64F2-46F0-86D7-196BD146BF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74931"/>
            <a:ext cx="9144000" cy="2476893"/>
          </a:xfrm>
        </p:spPr>
        <p:txBody>
          <a:bodyPr>
            <a:normAutofit/>
          </a:bodyPr>
          <a:lstStyle/>
          <a:p>
            <a:r>
              <a:rPr lang="en-US" dirty="0" smtClean="0"/>
              <a:t>James Haner and Kyle Bearden</a:t>
            </a:r>
          </a:p>
          <a:p>
            <a:r>
              <a:rPr lang="en-US" dirty="0" smtClean="0"/>
              <a:t>Dr. Stuart A. Craig</a:t>
            </a:r>
            <a:endParaRPr lang="en-US" dirty="0"/>
          </a:p>
          <a:p>
            <a:r>
              <a:rPr lang="en-US" dirty="0" smtClean="0"/>
              <a:t>April 13, </a:t>
            </a:r>
            <a:r>
              <a:rPr lang="en-US" dirty="0"/>
              <a:t>2019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1DB8EA58-7806-4F7F-95B8-BBE7F160F8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Design and Construction of Static and Dynamic Calibration Cells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804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38DB39-9EF5-4E45-9A6C-C31C6C7D0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Cell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483FFD4-DA4A-4818-AE13-427C5C986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Kulite mounted in back-wall of the shock-tube (to have as close to perfect of a step function being measured)</a:t>
            </a:r>
          </a:p>
          <a:p>
            <a:r>
              <a:rPr lang="en-US" dirty="0"/>
              <a:t>Pipe diameter = 6 inches</a:t>
            </a:r>
          </a:p>
          <a:p>
            <a:r>
              <a:rPr lang="en-US" dirty="0"/>
              <a:t>Double-diaphragm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752" y="1969487"/>
            <a:ext cx="6687837" cy="410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25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B933EB-48A7-46A7-8957-EE3B8F38D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347" y="365125"/>
            <a:ext cx="11119411" cy="643543"/>
          </a:xfrm>
        </p:spPr>
        <p:txBody>
          <a:bodyPr/>
          <a:lstStyle/>
          <a:p>
            <a:r>
              <a:rPr lang="en-US" dirty="0"/>
              <a:t>General Layout of Dynamic Cell (Shock-Tube)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4024"/>
            <a:ext cx="6005864" cy="46408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136" y="1254024"/>
            <a:ext cx="6005864" cy="464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794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D8420C-95EC-471C-B006-A9ED7FFB1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347" y="3107228"/>
            <a:ext cx="11165306" cy="643543"/>
          </a:xfrm>
        </p:spPr>
        <p:txBody>
          <a:bodyPr>
            <a:noAutofit/>
          </a:bodyPr>
          <a:lstStyle/>
          <a:p>
            <a:pPr algn="ctr"/>
            <a:r>
              <a:rPr lang="en-US" sz="8000" dirty="0" smtClean="0"/>
              <a:t>Thank you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1971541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Boundary Layer Stability and Transition (BLST) Laboratory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0056" y="1138847"/>
            <a:ext cx="7350114" cy="50433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00" y="1290536"/>
            <a:ext cx="3856856" cy="521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590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E02F3C71-C981-4614-98EA-D6C494F809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1C88F4-E6D8-4B34-A921-F9A6319B5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</p:spPr>
        <p:txBody>
          <a:bodyPr>
            <a:normAutofit/>
          </a:bodyPr>
          <a:lstStyle/>
          <a:p>
            <a:r>
              <a:rPr lang="en-US" sz="4000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F0D5AE-353E-4043-BE4A-E840990C2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 dirty="0"/>
              <a:t>Static Cell:</a:t>
            </a:r>
          </a:p>
          <a:p>
            <a:pPr lvl="1">
              <a:lnSpc>
                <a:spcPct val="90000"/>
              </a:lnSpc>
            </a:pPr>
            <a:r>
              <a:rPr lang="en-US" sz="1700" dirty="0"/>
              <a:t>Be able to calibrate pressure transducers in-house (to full range of conditions 0 – 300 psi)</a:t>
            </a:r>
          </a:p>
          <a:p>
            <a:pPr lvl="1">
              <a:lnSpc>
                <a:spcPct val="90000"/>
              </a:lnSpc>
            </a:pPr>
            <a:r>
              <a:rPr lang="en-US" sz="1700" dirty="0"/>
              <a:t>Reduced turn-around time and cost of re-calibration</a:t>
            </a:r>
          </a:p>
          <a:p>
            <a:pPr lvl="1">
              <a:lnSpc>
                <a:spcPct val="90000"/>
              </a:lnSpc>
            </a:pPr>
            <a:r>
              <a:rPr lang="en-US" sz="1700" dirty="0"/>
              <a:t>Ability to verify manufacturer calibration data</a:t>
            </a:r>
          </a:p>
          <a:p>
            <a:pPr>
              <a:lnSpc>
                <a:spcPct val="90000"/>
              </a:lnSpc>
            </a:pPr>
            <a:r>
              <a:rPr lang="en-US" sz="1700" dirty="0"/>
              <a:t>Dynamic Cell:</a:t>
            </a:r>
          </a:p>
          <a:p>
            <a:pPr lvl="1">
              <a:lnSpc>
                <a:spcPct val="90000"/>
              </a:lnSpc>
            </a:pPr>
            <a:r>
              <a:rPr lang="en-US" sz="1700" dirty="0"/>
              <a:t>Determine resonance, damping, and frequency response of pressure transducers</a:t>
            </a:r>
          </a:p>
          <a:p>
            <a:pPr lvl="1">
              <a:lnSpc>
                <a:spcPct val="90000"/>
              </a:lnSpc>
            </a:pPr>
            <a:r>
              <a:rPr lang="en-US" sz="1700" dirty="0"/>
              <a:t>Ability to calculate/account for how the sensor signal will change in response to step function</a:t>
            </a:r>
          </a:p>
          <a:p>
            <a:pPr lvl="1">
              <a:lnSpc>
                <a:spcPct val="90000"/>
              </a:lnSpc>
            </a:pPr>
            <a:r>
              <a:rPr lang="en-US" sz="1700" dirty="0"/>
              <a:t>Allows for better data processing through output filtering</a:t>
            </a:r>
          </a:p>
          <a:p>
            <a:pPr lvl="1">
              <a:lnSpc>
                <a:spcPct val="90000"/>
              </a:lnSpc>
            </a:pPr>
            <a:r>
              <a:rPr lang="en-US" sz="1700" dirty="0"/>
              <a:t>Precision down to 10 Hz</a:t>
            </a:r>
          </a:p>
        </p:txBody>
      </p:sp>
      <p:pic>
        <p:nvPicPr>
          <p:cNvPr id="1028" name="Picture 4" descr="Image result for voltage calibration curve pressure transducers">
            <a:extLst>
              <a:ext uri="{FF2B5EF4-FFF2-40B4-BE49-F238E27FC236}">
                <a16:creationId xmlns:a16="http://schemas.microsoft.com/office/drawing/2014/main" xmlns="" id="{003CCA13-F261-463A-A62E-A2CA10072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1" y="594582"/>
            <a:ext cx="4042409" cy="171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8EC26B9-DF74-4AD6-8315-0B69ABE97CA1}"/>
              </a:ext>
            </a:extLst>
          </p:cNvPr>
          <p:cNvSpPr txBox="1"/>
          <p:nvPr/>
        </p:nvSpPr>
        <p:spPr>
          <a:xfrm>
            <a:off x="8177005" y="2389373"/>
            <a:ext cx="3347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/>
              <a:t>Calibration Curve of Pressure Transducer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E76FC10-ED3C-4F38-A73C-51736D834A94}"/>
              </a:ext>
            </a:extLst>
          </p:cNvPr>
          <p:cNvSpPr txBox="1"/>
          <p:nvPr/>
        </p:nvSpPr>
        <p:spPr>
          <a:xfrm>
            <a:off x="8304225" y="5969488"/>
            <a:ext cx="30930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/>
              <a:t>Output signal of transducer due to step function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9551" y="3300920"/>
            <a:ext cx="3965949" cy="259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977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357345-2475-4BB9-B9FE-0238E9B28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Static Cell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36F51D8-B74D-47FF-B21B-0EA64069A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56370" cy="435133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Components: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Flow in (Pressure input)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Flow Out(Pressure output)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Vent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Analog Gauge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Baratron Port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Kulite Mount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Allows for calibration from 0 – 300 psi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Union connection to Kulite Mount allows for rapid connecting/testing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FDEA897-2EB0-43B5-AE90-21FFDCACB3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7" r="5417" b="1"/>
          <a:stretch/>
        </p:blipFill>
        <p:spPr>
          <a:xfrm rot="16200000">
            <a:off x="6386225" y="106918"/>
            <a:ext cx="4272681" cy="6233160"/>
          </a:xfrm>
          <a:prstGeom prst="rect">
            <a:avLst/>
          </a:prstGeo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EBC688A-6971-4233-9455-2E6AFC16923B}"/>
              </a:ext>
            </a:extLst>
          </p:cNvPr>
          <p:cNvSpPr txBox="1"/>
          <p:nvPr/>
        </p:nvSpPr>
        <p:spPr>
          <a:xfrm>
            <a:off x="7397455" y="5481304"/>
            <a:ext cx="22502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/>
              <a:t>Static Calibration Cell</a:t>
            </a:r>
          </a:p>
        </p:txBody>
      </p:sp>
    </p:spTree>
    <p:extLst>
      <p:ext uri="{BB962C8B-B14F-4D97-AF65-F5344CB8AC3E}">
        <p14:creationId xmlns:p14="http://schemas.microsoft.com/office/powerpoint/2010/main" val="3143804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E02F3C71-C981-4614-98EA-D6C494F809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DAC4AC-E484-47F9-A968-7D5E9C1DF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</p:spPr>
        <p:txBody>
          <a:bodyPr>
            <a:normAutofit/>
          </a:bodyPr>
          <a:lstStyle/>
          <a:p>
            <a:r>
              <a:rPr lang="en-US" sz="4000"/>
              <a:t>Kulite Mount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7982683-1B3F-4F70-BBD1-A86C2D5C8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</p:spPr>
        <p:txBody>
          <a:bodyPr>
            <a:normAutofit/>
          </a:bodyPr>
          <a:lstStyle/>
          <a:p>
            <a:r>
              <a:rPr lang="en-US" dirty="0"/>
              <a:t>Holds onto Kulite without damaging probe</a:t>
            </a:r>
          </a:p>
          <a:p>
            <a:r>
              <a:rPr lang="en-US" dirty="0"/>
              <a:t>Uses pressure from compressed O-ring to hold Kulite tip in cap</a:t>
            </a:r>
          </a:p>
          <a:p>
            <a:r>
              <a:rPr lang="en-US" dirty="0"/>
              <a:t>Spacer between bolt and O-ring prevents interference and possible binding of bolt on O-ring</a:t>
            </a:r>
          </a:p>
        </p:txBody>
      </p:sp>
      <p:pic>
        <p:nvPicPr>
          <p:cNvPr id="2050" name="Picture 2" descr="https://www.mcmaster.com/mvb/library/20110620/48805k260l.gif">
            <a:extLst>
              <a:ext uri="{FF2B5EF4-FFF2-40B4-BE49-F238E27FC236}">
                <a16:creationId xmlns:a16="http://schemas.microsoft.com/office/drawing/2014/main" xmlns="" id="{38196309-13BB-496C-89B5-565A317A7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813" y="306909"/>
            <a:ext cx="2957885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oiletry&#10;&#10;Description generated with very high confidence">
            <a:extLst>
              <a:ext uri="{FF2B5EF4-FFF2-40B4-BE49-F238E27FC236}">
                <a16:creationId xmlns:a16="http://schemas.microsoft.com/office/drawing/2014/main" xmlns="" id="{23861384-D8E0-4DE2-A99B-961416F0D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7255" y="2828925"/>
            <a:ext cx="1847001" cy="33889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EB68DF8-6B3F-4C3E-BBA4-8F55223A2706}"/>
              </a:ext>
            </a:extLst>
          </p:cNvPr>
          <p:cNvSpPr txBox="1"/>
          <p:nvPr/>
        </p:nvSpPr>
        <p:spPr>
          <a:xfrm>
            <a:off x="8725645" y="6330824"/>
            <a:ext cx="22502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/>
              <a:t>Kulite Mount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790A04C-4CBA-4D27-973B-7F82535A9C4E}"/>
              </a:ext>
            </a:extLst>
          </p:cNvPr>
          <p:cNvSpPr txBox="1"/>
          <p:nvPr/>
        </p:nvSpPr>
        <p:spPr>
          <a:xfrm>
            <a:off x="8725645" y="2582704"/>
            <a:ext cx="22502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/>
              <a:t>Pressure Cap</a:t>
            </a:r>
          </a:p>
        </p:txBody>
      </p:sp>
    </p:spTree>
    <p:extLst>
      <p:ext uri="{BB962C8B-B14F-4D97-AF65-F5344CB8AC3E}">
        <p14:creationId xmlns:p14="http://schemas.microsoft.com/office/powerpoint/2010/main" val="2305467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23AC064-BC96-4F32-8AE1-B2FD387548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FDD30A-D07C-463C-B55C-0C01BFC33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Kulite Mount Cont.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7E7C77BC-7138-40B1-A15B-20F57A4946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close up of a device&#10;&#10;Description generated with very high confidence">
            <a:extLst>
              <a:ext uri="{FF2B5EF4-FFF2-40B4-BE49-F238E27FC236}">
                <a16:creationId xmlns:a16="http://schemas.microsoft.com/office/drawing/2014/main" xmlns="" id="{10CF2063-5D8E-4FA5-B6A4-14EC0199AD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0187" y="2426819"/>
            <a:ext cx="2080611" cy="371537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DB146403-F3D6-484B-B2ED-97F9565D03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object&#10;&#10;Description generated with high confidence">
            <a:extLst>
              <a:ext uri="{FF2B5EF4-FFF2-40B4-BE49-F238E27FC236}">
                <a16:creationId xmlns:a16="http://schemas.microsoft.com/office/drawing/2014/main" xmlns="" id="{98E08648-0607-4AD9-9B83-5A4382DD5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715" y="2426819"/>
            <a:ext cx="4601088" cy="37153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BBA34A3-7653-4A1F-BCBF-6DD8B19954CC}"/>
              </a:ext>
            </a:extLst>
          </p:cNvPr>
          <p:cNvSpPr txBox="1"/>
          <p:nvPr/>
        </p:nvSpPr>
        <p:spPr>
          <a:xfrm>
            <a:off x="1855382" y="6321275"/>
            <a:ext cx="22502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/>
              <a:t>Kulite Mount (Transparent)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1D03EDD-29A0-4E01-B336-175299FFDB94}"/>
              </a:ext>
            </a:extLst>
          </p:cNvPr>
          <p:cNvSpPr txBox="1"/>
          <p:nvPr/>
        </p:nvSpPr>
        <p:spPr>
          <a:xfrm>
            <a:off x="7873149" y="6301344"/>
            <a:ext cx="22502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/>
              <a:t>Sealing Mechanism of Kulite Mount</a:t>
            </a:r>
          </a:p>
        </p:txBody>
      </p:sp>
    </p:spTree>
    <p:extLst>
      <p:ext uri="{BB962C8B-B14F-4D97-AF65-F5344CB8AC3E}">
        <p14:creationId xmlns:p14="http://schemas.microsoft.com/office/powerpoint/2010/main" val="415654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23AC064-BC96-4F32-8AE1-B2FD387548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68B1F5-6774-4FF9-874C-5F4BEEF7F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Kulite Mount Cont.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7E7C77BC-7138-40B1-A15B-20F57A4946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close up of a map&#10;&#10;Description generated with very high confidence">
            <a:extLst>
              <a:ext uri="{FF2B5EF4-FFF2-40B4-BE49-F238E27FC236}">
                <a16:creationId xmlns:a16="http://schemas.microsoft.com/office/drawing/2014/main" xmlns="" id="{6A48BEF5-46E3-4F92-BEE9-62E7E876C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58" y="2426818"/>
            <a:ext cx="5174934" cy="399763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DB146403-F3D6-484B-B2ED-97F9565D03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41A347E6-CE1F-43D5-9D07-BF7AC3307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564" y="2426818"/>
            <a:ext cx="5174934" cy="39976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087981C-50A5-4167-834B-57201A97F0A3}"/>
              </a:ext>
            </a:extLst>
          </p:cNvPr>
          <p:cNvSpPr txBox="1"/>
          <p:nvPr/>
        </p:nvSpPr>
        <p:spPr>
          <a:xfrm>
            <a:off x="1934415" y="6331405"/>
            <a:ext cx="22502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/>
              <a:t>Kulite Mounting Cap – Drawing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28A933F-219B-46C1-9528-AD2A73F50C50}"/>
              </a:ext>
            </a:extLst>
          </p:cNvPr>
          <p:cNvSpPr txBox="1"/>
          <p:nvPr/>
        </p:nvSpPr>
        <p:spPr>
          <a:xfrm>
            <a:off x="8126233" y="6301344"/>
            <a:ext cx="22502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/>
              <a:t>Kulite Mounting Assembly</a:t>
            </a:r>
          </a:p>
        </p:txBody>
      </p:sp>
    </p:spTree>
    <p:extLst>
      <p:ext uri="{BB962C8B-B14F-4D97-AF65-F5344CB8AC3E}">
        <p14:creationId xmlns:p14="http://schemas.microsoft.com/office/powerpoint/2010/main" val="3909825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xmlns="" id="{F64F6814-96D5-4463-898E-405CC0C401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B04B94-0439-4408-94BC-FA26492B7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</p:spPr>
        <p:txBody>
          <a:bodyPr>
            <a:normAutofit/>
          </a:bodyPr>
          <a:lstStyle/>
          <a:p>
            <a:r>
              <a:rPr lang="en-US" sz="4000"/>
              <a:t>Purpose of Dynamic Cell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8302FC-DF6C-41C6-95F3-B112FA652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900"/>
              <a:t>Create a shock to impact a Kulite mounted at the end of a shock tube</a:t>
            </a:r>
          </a:p>
          <a:p>
            <a:pPr lvl="1">
              <a:lnSpc>
                <a:spcPct val="90000"/>
              </a:lnSpc>
            </a:pPr>
            <a:r>
              <a:rPr lang="en-US" sz="1900"/>
              <a:t>By mounting the transducer on the end-cap of the shock tube, a clean, step function will be created </a:t>
            </a:r>
          </a:p>
          <a:p>
            <a:pPr lvl="1">
              <a:lnSpc>
                <a:spcPct val="90000"/>
              </a:lnSpc>
            </a:pPr>
            <a:r>
              <a:rPr lang="en-US" sz="1900"/>
              <a:t>Output signal of Kulite will be able to determine the rise time, settling time, natural frequency, and overall frequency response of the transducer</a:t>
            </a:r>
          </a:p>
          <a:p>
            <a:pPr>
              <a:lnSpc>
                <a:spcPct val="90000"/>
              </a:lnSpc>
            </a:pPr>
            <a:r>
              <a:rPr lang="en-US" sz="1900"/>
              <a:t>Shock Tube replicates shock conditions (scaled) on the Kulites experienced in the full-size tunnels</a:t>
            </a:r>
          </a:p>
          <a:p>
            <a:pPr>
              <a:lnSpc>
                <a:spcPct val="90000"/>
              </a:lnSpc>
            </a:pPr>
            <a:r>
              <a:rPr lang="en-US" sz="1900"/>
              <a:t>Information about frequency response can be applied to output filtering and the signal conditioners to have cleaner data collection</a:t>
            </a:r>
          </a:p>
        </p:txBody>
      </p:sp>
      <p:pic>
        <p:nvPicPr>
          <p:cNvPr id="4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5ED66592-912B-44C2-93B6-F1DC39E106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444"/>
          <a:stretch/>
        </p:blipFill>
        <p:spPr>
          <a:xfrm>
            <a:off x="7829551" y="169750"/>
            <a:ext cx="4042409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971" t="2129" r="1713" b="1410"/>
          <a:stretch/>
        </p:blipFill>
        <p:spPr>
          <a:xfrm>
            <a:off x="7697821" y="2989634"/>
            <a:ext cx="4442298" cy="293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325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AFD461-8793-49AE-BEC2-803E73ED2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anchor="b">
            <a:normAutofit/>
          </a:bodyPr>
          <a:lstStyle/>
          <a:p>
            <a:r>
              <a:rPr lang="en-US" dirty="0"/>
              <a:t>Design Considerations for the Dynamic Cell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xmlns="" id="{39B7FDC9-F0CE-43A7-9F2A-83DD09DC34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Image result for x-t diagram shock tube">
            <a:extLst>
              <a:ext uri="{FF2B5EF4-FFF2-40B4-BE49-F238E27FC236}">
                <a16:creationId xmlns:a16="http://schemas.microsoft.com/office/drawing/2014/main" xmlns="" id="{5D7D4E73-F4B8-441E-9267-D9808CBFD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88" y="3335889"/>
            <a:ext cx="4345966" cy="178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4917B08-27E7-4A1C-A6F7-3BF80881A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354" y="2682433"/>
            <a:ext cx="6282169" cy="321574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500"/>
              <a:t>Ideal design will allow 100 ms time delay between shock impact on transducer and the interference of expansion waves (being reflected back into transducer from wall).</a:t>
            </a:r>
          </a:p>
          <a:p>
            <a:pPr lvl="1">
              <a:lnSpc>
                <a:spcPct val="90000"/>
              </a:lnSpc>
            </a:pPr>
            <a:r>
              <a:rPr lang="en-US" sz="1500"/>
              <a:t>Utilize X-t diagrams: illustrate at which point interference occurs.</a:t>
            </a:r>
          </a:p>
          <a:p>
            <a:pPr>
              <a:lnSpc>
                <a:spcPct val="90000"/>
              </a:lnSpc>
            </a:pPr>
            <a:r>
              <a:rPr lang="en-US" sz="1500"/>
              <a:t>Shock wave needs to have sufficient time to normalize (become perpendicular to tube wall).</a:t>
            </a:r>
          </a:p>
          <a:p>
            <a:pPr lvl="1">
              <a:lnSpc>
                <a:spcPct val="90000"/>
              </a:lnSpc>
            </a:pPr>
            <a:r>
              <a:rPr lang="en-US" sz="1500"/>
              <a:t>Shock needs to be able to collapse upon itself to have linearity.</a:t>
            </a:r>
          </a:p>
          <a:p>
            <a:pPr lvl="1">
              <a:lnSpc>
                <a:spcPct val="90000"/>
              </a:lnSpc>
            </a:pPr>
            <a:r>
              <a:rPr lang="en-US" sz="1500"/>
              <a:t>Shock must move 20-times the pipe diameter (120 inches) to fully normalize prior to impacting Kulite.</a:t>
            </a:r>
          </a:p>
          <a:p>
            <a:pPr>
              <a:lnSpc>
                <a:spcPct val="90000"/>
              </a:lnSpc>
            </a:pPr>
            <a:r>
              <a:rPr lang="en-US" sz="1500"/>
              <a:t>Diaphragm should burst beginning at center to have uniform shock formation/consistent starting of tube</a:t>
            </a:r>
          </a:p>
          <a:p>
            <a:pPr lvl="1">
              <a:lnSpc>
                <a:spcPct val="90000"/>
              </a:lnSpc>
            </a:pPr>
            <a:r>
              <a:rPr lang="en-US" sz="1500"/>
              <a:t>Use thin mylar sheets for diaphragm</a:t>
            </a:r>
          </a:p>
          <a:p>
            <a:pPr>
              <a:lnSpc>
                <a:spcPct val="90000"/>
              </a:lnSpc>
            </a:pPr>
            <a:endParaRPr lang="en-US" sz="1500"/>
          </a:p>
          <a:p>
            <a:pPr lvl="1">
              <a:lnSpc>
                <a:spcPct val="90000"/>
              </a:lnSpc>
            </a:pPr>
            <a:endParaRPr lang="en-US" sz="1500"/>
          </a:p>
          <a:p>
            <a:pPr>
              <a:lnSpc>
                <a:spcPct val="90000"/>
              </a:lnSpc>
            </a:pPr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29009682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niversity of Arizona">
      <a:dk1>
        <a:srgbClr val="0C234B"/>
      </a:dk1>
      <a:lt1>
        <a:srgbClr val="FFFFFF"/>
      </a:lt1>
      <a:dk2>
        <a:srgbClr val="AB0520"/>
      </a:dk2>
      <a:lt2>
        <a:srgbClr val="F4EDE5"/>
      </a:lt2>
      <a:accent1>
        <a:srgbClr val="E2E9EB"/>
      </a:accent1>
      <a:accent2>
        <a:srgbClr val="70B865"/>
      </a:accent2>
      <a:accent3>
        <a:srgbClr val="007D84"/>
      </a:accent3>
      <a:accent4>
        <a:srgbClr val="9EABAE"/>
      </a:accent4>
      <a:accent5>
        <a:srgbClr val="A95C42"/>
      </a:accent5>
      <a:accent6>
        <a:srgbClr val="000000"/>
      </a:accent6>
      <a:hlink>
        <a:srgbClr val="007D84"/>
      </a:hlink>
      <a:folHlink>
        <a:srgbClr val="70B865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D7F25DE-90B5-49A2-949E-DC34774E937D}" vid="{EAB5FD0D-A313-4AE9-8354-0AB5382088D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1233</TotalTime>
  <Words>481</Words>
  <Application>Microsoft Office PowerPoint</Application>
  <PresentationFormat>Widescreen</PresentationFormat>
  <Paragraphs>61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MiloComp</vt:lpstr>
      <vt:lpstr>MiloComp-Medium</vt:lpstr>
      <vt:lpstr>Verdana</vt:lpstr>
      <vt:lpstr>Office Theme</vt:lpstr>
      <vt:lpstr>Design and Construction of Static and Dynamic Calibration Cells</vt:lpstr>
      <vt:lpstr>Boundary Layer Stability and Transition (BLST) Laboratory</vt:lpstr>
      <vt:lpstr>Motivation</vt:lpstr>
      <vt:lpstr>Static Cell Design</vt:lpstr>
      <vt:lpstr>Kulite Mount</vt:lpstr>
      <vt:lpstr>Kulite Mount Cont.</vt:lpstr>
      <vt:lpstr>Kulite Mount Cont.</vt:lpstr>
      <vt:lpstr>Purpose of Dynamic Cell</vt:lpstr>
      <vt:lpstr>Design Considerations for the Dynamic Cell</vt:lpstr>
      <vt:lpstr>Dynamic Cell Design</vt:lpstr>
      <vt:lpstr>General Layout of Dynamic Cell (Shock-Tube)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Static and Dynamic Calibration Cells: Status Update</dc:title>
  <dc:creator>Kyle Bearden</dc:creator>
  <cp:lastModifiedBy>James Haner</cp:lastModifiedBy>
  <cp:revision>18</cp:revision>
  <dcterms:created xsi:type="dcterms:W3CDTF">2019-02-25T01:11:57Z</dcterms:created>
  <dcterms:modified xsi:type="dcterms:W3CDTF">2019-04-02T06:46:23Z</dcterms:modified>
</cp:coreProperties>
</file>